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4" r:id="rId6"/>
    <p:sldId id="260" r:id="rId7"/>
    <p:sldId id="261" r:id="rId8"/>
    <p:sldId id="262" r:id="rId9"/>
    <p:sldId id="263" r:id="rId10"/>
    <p:sldId id="25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4" r:id="rId42"/>
    <p:sldId id="295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0" r:id="rId56"/>
    <p:sldId id="309" r:id="rId57"/>
    <p:sldId id="310" r:id="rId58"/>
    <p:sldId id="311" r:id="rId59"/>
    <p:sldId id="312" r:id="rId60"/>
    <p:sldId id="314" r:id="rId61"/>
    <p:sldId id="313" r:id="rId62"/>
    <p:sldId id="319" r:id="rId63"/>
    <p:sldId id="315" r:id="rId64"/>
    <p:sldId id="316" r:id="rId65"/>
    <p:sldId id="318" r:id="rId66"/>
    <p:sldId id="317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4" r:id="rId100"/>
    <p:sldId id="353" r:id="rId101"/>
    <p:sldId id="355" r:id="rId102"/>
    <p:sldId id="356" r:id="rId103"/>
    <p:sldId id="357" r:id="rId104"/>
    <p:sldId id="358" r:id="rId105"/>
    <p:sldId id="359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4619" autoAdjust="0"/>
  </p:normalViewPr>
  <p:slideViewPr>
    <p:cSldViewPr snapToGrid="0">
      <p:cViewPr varScale="1">
        <p:scale>
          <a:sx n="164" d="100"/>
          <a:sy n="164" d="100"/>
        </p:scale>
        <p:origin x="8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swagger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icoSuter/NSwag/wiki/NSwagSt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HTTP Client to CONSUME API’s in </a:t>
            </a:r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EB3-6295-47DA-9733-379285F9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BASIC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AFAA-A072-48A4-B988-9F4642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23"/>
            <a:ext cx="7076155" cy="49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5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TESTpostposterwithstream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00691-D03B-4E81-B532-C9A2D716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21"/>
            <a:ext cx="12192000" cy="5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4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TESTpostposterandreadwithstream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A53E-90A4-4B95-8E7B-2E1EDAB4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170"/>
            <a:ext cx="12192000" cy="55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548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F726-4388-43B7-8DDD-7D4A0166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9332"/>
          </a:xfrm>
        </p:spPr>
        <p:txBody>
          <a:bodyPr/>
          <a:lstStyle/>
          <a:p>
            <a:r>
              <a:rPr lang="en-US" dirty="0"/>
              <a:t>Post and read with streams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F78A-9D4B-4232-92A0-9ADC54B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856"/>
            <a:ext cx="12192000" cy="18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B0CB-8C75-488A-92C2-597ED11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2DB8-E808-4A98-8D29-5C8F34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94"/>
            <a:ext cx="11049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B874-3699-4606-B2A3-991BF115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8805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service run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9014-4F49-4B2A-A3DC-F88E09EC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" y="1150961"/>
            <a:ext cx="11561332" cy="47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25E8-3039-48D0-8DF2-342672F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2537"/>
          </a:xfrm>
        </p:spPr>
        <p:txBody>
          <a:bodyPr/>
          <a:lstStyle/>
          <a:p>
            <a:r>
              <a:rPr lang="en-US" dirty="0"/>
              <a:t>Crud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69E0-89B1-4C49-BD10-9C26B281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238"/>
            <a:ext cx="12192000" cy="5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44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https://swagger.io/tools/swagger-codegen/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8091-0297-4254-ADF4-89833BCB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0"/>
            <a:ext cx="8226935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237688" y="1301802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Swagger Editor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278B4-8567-439A-8293-36FBED0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13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461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2"/>
              </a:rPr>
              <a:t>NSwagStudio</a:t>
            </a:r>
            <a:r>
              <a:rPr lang="en-US" dirty="0">
                <a:hlinkClick r:id="rId2"/>
              </a:rPr>
              <a:t> · </a:t>
            </a:r>
            <a:r>
              <a:rPr lang="en-US" dirty="0" err="1">
                <a:hlinkClick r:id="rId2"/>
              </a:rPr>
              <a:t>RicoSuter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NSwag</a:t>
            </a:r>
            <a:r>
              <a:rPr lang="en-US" dirty="0">
                <a:hlinkClick r:id="rId2"/>
              </a:rPr>
              <a:t> Wiki · 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D0E81-4FE9-4982-A8D6-2066282D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922"/>
            <a:ext cx="7588716" cy="5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2E16-06F5-4649-80A1-809933BC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4340"/>
          </a:xfrm>
        </p:spPr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- 4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38BA4-0027-41FC-BBB9-F7F7F34D5D5B}"/>
              </a:ext>
            </a:extLst>
          </p:cNvPr>
          <p:cNvSpPr/>
          <p:nvPr/>
        </p:nvSpPr>
        <p:spPr>
          <a:xfrm>
            <a:off x="0" y="1128590"/>
            <a:ext cx="238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connected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865E-96CD-4F56-8D20-3A2B1BB0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922"/>
            <a:ext cx="9765021" cy="5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D6B-3080-431F-B5B0-5B108FF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18" y="3280011"/>
            <a:ext cx="11029616" cy="40781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dto</a:t>
            </a:r>
            <a:r>
              <a:rPr lang="en-US" dirty="0"/>
              <a:t> classes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1293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0124-BA3E-4B82-9F7A-B762B65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3396"/>
          </a:xfrm>
        </p:spPr>
        <p:txBody>
          <a:bodyPr>
            <a:normAutofit fontScale="90000"/>
          </a:bodyPr>
          <a:lstStyle/>
          <a:p>
            <a:r>
              <a:rPr lang="en-US" dirty="0"/>
              <a:t>MOVIES OPEN API SPEC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1F60-946E-469A-8908-9833E2B0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" y="1160059"/>
            <a:ext cx="9495692" cy="48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464F-EB33-46D6-874E-864AD637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316" y="3073511"/>
            <a:ext cx="2443982" cy="468924"/>
          </a:xfrm>
        </p:spPr>
        <p:txBody>
          <a:bodyPr>
            <a:normAutofit fontScale="90000"/>
          </a:bodyPr>
          <a:lstStyle/>
          <a:p>
            <a:r>
              <a:rPr lang="en-US" dirty="0"/>
              <a:t>MOVIE’S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6B52-BCA1-401B-AC76-BEBE2C8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1264692"/>
            <a:ext cx="9756041" cy="47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9FD8-262C-4437-81EA-05E2FBA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8738335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FF94-A200-4BBC-8E2D-B27B546E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47"/>
            <a:ext cx="12192000" cy="58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ECAEC-33B3-48BD-B59B-E11FEC16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7772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openAPI</a:t>
            </a:r>
            <a:r>
              <a:rPr lang="en-US" dirty="0"/>
              <a:t> service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49B93-A8A1-4013-A9BC-C2E162E6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630-B9F7-4E22-A355-E3E4E18B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471551"/>
          </a:xfrm>
        </p:spPr>
        <p:txBody>
          <a:bodyPr>
            <a:normAutofit fontScale="90000"/>
          </a:bodyPr>
          <a:lstStyle/>
          <a:p>
            <a:r>
              <a:rPr lang="en-US" dirty="0"/>
              <a:t>Lot of code – Good for prototypes but not for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9D1D-10AC-4B25-BCB0-104BD582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6"/>
            <a:ext cx="12192000" cy="56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6DD1-8A1A-4D6D-A727-12B26DEF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29766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</a:t>
            </a:r>
            <a:r>
              <a:rPr lang="en-US" dirty="0" err="1"/>
              <a:t>Nswag</a:t>
            </a:r>
            <a:r>
              <a:rPr lang="en-US" dirty="0"/>
              <a:t>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5A4-C0E5-405D-BF3B-46BB9D1E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" y="1131922"/>
            <a:ext cx="12192000" cy="5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FC-BB02-41BE-82AF-9A1917C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24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create local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2899-45D8-44DE-83F1-6B3757C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09"/>
            <a:ext cx="1219200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1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FCC6E-066D-4E38-8F6E-34C172D9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8D9F-F65F-4DA3-A6A6-895EED3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1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E25B7-A72A-4DAD-B03C-A45647D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71"/>
            <a:ext cx="12192000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2 – Operation, operation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94AB-EE19-470E-B061-6722099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7"/>
            <a:ext cx="12192000" cy="4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3 – exclude Operation, operation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33CA-EE8C-43EF-BA6F-E5E0375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81"/>
            <a:ext cx="12192000" cy="56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4 – generated </a:t>
            </a:r>
            <a:r>
              <a:rPr lang="en-US" dirty="0" err="1"/>
              <a:t>dto</a:t>
            </a:r>
            <a:r>
              <a:rPr lang="en-US" dirty="0"/>
              <a:t>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7B99-2CBD-4FEE-9011-1D8B323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2"/>
            <a:ext cx="12192000" cy="57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5 – set output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F458-43E3-45A8-854C-F5640B2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5" y="1125496"/>
            <a:ext cx="12192000" cy="57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1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– 6 – generate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E6E7C-EBC8-4D3B-8F2B-8737BDBA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6" y="1043000"/>
            <a:ext cx="12192000" cy="57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918-031D-4373-8492-2A7C41AD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97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Nswag</a:t>
            </a:r>
            <a:r>
              <a:rPr lang="en-US" dirty="0"/>
              <a:t> studio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5CA9-CC14-41F1-B5ED-79A51095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3"/>
            <a:ext cx="12192000" cy="5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B017-06F0-45BA-816F-4BAF316D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66919"/>
          </a:xfrm>
        </p:spPr>
        <p:txBody>
          <a:bodyPr>
            <a:normAutofit fontScale="90000"/>
          </a:bodyPr>
          <a:lstStyle/>
          <a:p>
            <a:r>
              <a:rPr lang="en-US" dirty="0"/>
              <a:t>GET MOVIES – browser default requests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13D7-034C-4A48-9CFE-72852A82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93"/>
            <a:ext cx="12192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85D1-06BE-4A21-B1EE-D465D2D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581" y="2914641"/>
            <a:ext cx="3060295" cy="514359"/>
          </a:xfrm>
        </p:spPr>
        <p:txBody>
          <a:bodyPr>
            <a:normAutofit fontScale="90000"/>
          </a:bodyPr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9720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BC4C-E31D-4FE0-8BAE-73A3CB0D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" y="1137313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Peek Definition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641A8-AEA5-41C2-BC43-44999F6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33"/>
            <a:ext cx="12192000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501-71C9-4AA3-BDF6-14E863E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3354"/>
          </a:xfrm>
        </p:spPr>
        <p:txBody>
          <a:bodyPr>
            <a:normAutofit fontScale="90000"/>
          </a:bodyPr>
          <a:lstStyle/>
          <a:p>
            <a:r>
              <a:rPr lang="en-US" dirty="0"/>
              <a:t>SQL LITE AS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F2A8D-2467-4883-9E8D-D761D0E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969"/>
            <a:ext cx="12192000" cy="64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2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72B3-1ECF-486C-8914-DB51DC63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351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 Client – </a:t>
            </a:r>
            <a:r>
              <a:rPr lang="en-US" dirty="0" err="1"/>
              <a:t>GetAsync</a:t>
            </a:r>
            <a:r>
              <a:rPr lang="en-US" dirty="0"/>
              <a:t>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7A22-E06E-4907-9408-0DD42B8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" y="1137313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229-73F0-485E-B0E4-038BC767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4298"/>
          </a:xfrm>
        </p:spPr>
        <p:txBody>
          <a:bodyPr>
            <a:normAutofit fontScale="90000"/>
          </a:bodyPr>
          <a:lstStyle/>
          <a:p>
            <a:r>
              <a:rPr lang="en-US" dirty="0"/>
              <a:t>Start 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70DA-E9DF-4945-BC15-CFA52215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4"/>
            <a:ext cx="975819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Basic READ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2AB0-0CE6-497A-9EA7-01ACD392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572"/>
            <a:ext cx="12192000" cy="54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Overloads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B6933-CAFD-4188-ACC0-B8AB529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34"/>
            <a:ext cx="121920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MOVIES API – Comment xml formatters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DAB-E547-445F-9018-199E1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9" y="1196374"/>
            <a:ext cx="1080266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1EC31-65D2-4D90-A97B-93B17608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" y="1313190"/>
            <a:ext cx="12141953" cy="5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GET SERVICE – why NULL?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84376-3916-48C7-9A56-EBBF2337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678"/>
            <a:ext cx="12192000" cy="5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Observe </a:t>
            </a:r>
            <a:r>
              <a:rPr lang="en-US" dirty="0" err="1"/>
              <a:t>dto</a:t>
            </a:r>
            <a:r>
              <a:rPr lang="en-US" dirty="0"/>
              <a:t> – in camel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61F4D-7384-4C97-9A78-41B554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10" y="1279007"/>
            <a:ext cx="12192000" cy="4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8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Fix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E6B94-CDFB-40FD-88EA-212AB1DA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58"/>
            <a:ext cx="12192000" cy="2899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1A1C7-74E8-4AFF-B100-3A867C1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391"/>
            <a:ext cx="12192000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CD1-1735-4AF3-84B6-7F729B7C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2495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Databases are recreated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CF4C6-91E7-4DBB-9DC5-FB37602B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55"/>
            <a:ext cx="10608469" cy="50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7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Set xml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BBA50-DEEA-43D3-88ED-EA2FA3E8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297"/>
            <a:ext cx="12192000" cy="4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96-30F1-4372-9CE7-CC49051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92"/>
          </a:xfrm>
        </p:spPr>
        <p:txBody>
          <a:bodyPr/>
          <a:lstStyle/>
          <a:p>
            <a:r>
              <a:rPr lang="en-US" dirty="0"/>
              <a:t>Application crashed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71ECA-D794-4191-8CFC-0000C585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" y="1196374"/>
            <a:ext cx="10862441" cy="56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EFE4-D156-4096-9912-ABD2096A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/>
              <a:t>Headers and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39F99-90D7-4309-8D93-A27C2A2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33850"/>
            <a:ext cx="1205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1E6-5D01-4BC3-95D8-7ECD99A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0048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E7C73-C8DF-4011-92F0-B82B231A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204"/>
            <a:ext cx="12192000" cy="5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4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41C2-0865-439D-A139-F8B69A22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5199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05E3-1D8B-4E6D-B6EB-E5DEE678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412"/>
            <a:ext cx="12192000" cy="57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1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Supporting multiple 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CBC-CC66-47AA-9F11-58A46B3E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794"/>
            <a:ext cx="7517056" cy="5529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EA93A-54E6-4DB7-B5C0-B24C5EB1531E}"/>
              </a:ext>
            </a:extLst>
          </p:cNvPr>
          <p:cNvSpPr txBox="1"/>
          <p:nvPr/>
        </p:nvSpPr>
        <p:spPr>
          <a:xfrm>
            <a:off x="7517056" y="2523066"/>
            <a:ext cx="35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26, just add application/xml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E930-73DB-4DCE-95D3-DD781C9E8B61}"/>
              </a:ext>
            </a:extLst>
          </p:cNvPr>
          <p:cNvSpPr txBox="1"/>
          <p:nvPr/>
        </p:nvSpPr>
        <p:spPr>
          <a:xfrm>
            <a:off x="7517056" y="5889879"/>
            <a:ext cx="315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line 54, </a:t>
            </a:r>
            <a:r>
              <a:rPr lang="en-US" dirty="0" err="1"/>
              <a:t>typeof</a:t>
            </a:r>
            <a:r>
              <a:rPr lang="en-US" dirty="0"/>
              <a:t>(List&lt;Movie&gt;)</a:t>
            </a:r>
          </a:p>
        </p:txBody>
      </p:sp>
    </p:spTree>
    <p:extLst>
      <p:ext uri="{BB962C8B-B14F-4D97-AF65-F5344CB8AC3E}">
        <p14:creationId xmlns:p14="http://schemas.microsoft.com/office/powerpoint/2010/main" val="100832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Preference with relative quality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924D0-E381-4F18-97AA-07C47490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" y="1328382"/>
            <a:ext cx="7595419" cy="55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1BA-BC4A-4C9E-8E91-46A3F57F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824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preference quality for any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A4CD1-9554-4301-A7FA-F45D329C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3" y="1470414"/>
            <a:ext cx="11029950" cy="34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228F-2B2F-48ED-B5E6-54108590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6226"/>
          </a:xfrm>
        </p:spPr>
        <p:txBody>
          <a:bodyPr/>
          <a:lstStyle/>
          <a:p>
            <a:r>
              <a:rPr lang="en-US" dirty="0"/>
              <a:t>PROBLEM : HTTP CLIENT IS STATIC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0965-F348-4ADF-BFAA-69C02A8A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" y="2142999"/>
            <a:ext cx="12192000" cy="477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253C9-627F-4DE6-852F-26B613D66590}"/>
              </a:ext>
            </a:extLst>
          </p:cNvPr>
          <p:cNvSpPr txBox="1"/>
          <p:nvPr/>
        </p:nvSpPr>
        <p:spPr>
          <a:xfrm>
            <a:off x="36254" y="1430009"/>
            <a:ext cx="947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is static and the preference quality cannot be changed depending on the request</a:t>
            </a:r>
          </a:p>
          <a:p>
            <a:r>
              <a:rPr lang="en-US" dirty="0"/>
              <a:t>Http client is thread safe but its properties are not thread safe.</a:t>
            </a:r>
          </a:p>
        </p:txBody>
      </p:sp>
    </p:spTree>
    <p:extLst>
      <p:ext uri="{BB962C8B-B14F-4D97-AF65-F5344CB8AC3E}">
        <p14:creationId xmlns:p14="http://schemas.microsoft.com/office/powerpoint/2010/main" val="4055355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325-E9A9-404C-B18B-4D0450A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756"/>
          </a:xfrm>
        </p:spPr>
        <p:txBody>
          <a:bodyPr/>
          <a:lstStyle/>
          <a:p>
            <a:r>
              <a:rPr lang="en-US" dirty="0"/>
              <a:t>Request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92AD4-B23E-4943-9292-5E4A412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79"/>
            <a:ext cx="12192000" cy="4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6F85-6D5A-4BE6-931E-A0A1A57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6101"/>
          </a:xfrm>
        </p:spPr>
        <p:txBody>
          <a:bodyPr>
            <a:normAutofit fontScale="90000"/>
          </a:bodyPr>
          <a:lstStyle/>
          <a:p>
            <a:r>
              <a:rPr lang="en-US" dirty="0"/>
              <a:t>Exposed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3D36-D4C2-452F-9216-0E4B99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0"/>
            <a:ext cx="12192000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1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E1F3-B79B-4916-A7A0-F6FDCF5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httprequest</a:t>
            </a:r>
            <a:r>
              <a:rPr lang="en-US" dirty="0"/>
              <a:t> message to avoid previous slide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F3D9-B050-48CC-8FC0-63EBEC9D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94"/>
            <a:ext cx="9480683" cy="57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35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B9DE-9D38-48ED-91DD-80FF2396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0330"/>
          </a:xfrm>
        </p:spPr>
        <p:txBody>
          <a:bodyPr>
            <a:normAutofit fontScale="90000"/>
          </a:bodyPr>
          <a:lstStyle/>
          <a:p>
            <a:r>
              <a:rPr lang="en-US" dirty="0"/>
              <a:t>Set movies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81933-391C-4384-93B1-F01BA1A0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640"/>
            <a:ext cx="12192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6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8F68-7A5B-4B5A-B4F5-34E56A41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3507"/>
          </a:xfrm>
        </p:spPr>
        <p:txBody>
          <a:bodyPr/>
          <a:lstStyle/>
          <a:p>
            <a:r>
              <a:rPr lang="en-US" dirty="0"/>
              <a:t>Content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E486-AF91-4C96-8AE2-A07520BB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159"/>
            <a:ext cx="12192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create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8915B-755E-4926-BA59-8833B7C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161"/>
            <a:ext cx="12192000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delete a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9CAA3-2AD9-4EAD-89D1-4E3AF432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6" y="1376694"/>
            <a:ext cx="9020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6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31D-FDD6-487C-AE6E-294B248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Demo : update a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55FBF-CF98-4E3C-887F-FD1DF5F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55" y="1249960"/>
            <a:ext cx="10601325" cy="53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A7B63-3CAE-4027-8AEB-45BB5185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" y="1228240"/>
            <a:ext cx="11071746" cy="5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3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26B8-8334-472E-A3B5-F1C61F3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8078"/>
          </a:xfrm>
        </p:spPr>
        <p:txBody>
          <a:bodyPr/>
          <a:lstStyle/>
          <a:p>
            <a:r>
              <a:rPr lang="en-US" dirty="0"/>
              <a:t>Shortcuts :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AB1A-A4E3-49BA-AAB9-EFF83A46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14"/>
            <a:ext cx="9340983" cy="56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7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95D3-E310-4D2D-ADCD-FEC13C35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7" y="3163070"/>
            <a:ext cx="3084797" cy="531859"/>
          </a:xfrm>
        </p:spPr>
        <p:txBody>
          <a:bodyPr/>
          <a:lstStyle/>
          <a:p>
            <a:r>
              <a:rPr lang="en-US" dirty="0"/>
              <a:t>Partial updates</a:t>
            </a:r>
          </a:p>
        </p:txBody>
      </p:sp>
    </p:spTree>
    <p:extLst>
      <p:ext uri="{BB962C8B-B14F-4D97-AF65-F5344CB8AC3E}">
        <p14:creationId xmlns:p14="http://schemas.microsoft.com/office/powerpoint/2010/main" val="245563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09C7-0E67-4410-A88F-CF4AC1A1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Json patch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522F5-BE8A-4CD1-A203-FB8507EA56AC}"/>
              </a:ext>
            </a:extLst>
          </p:cNvPr>
          <p:cNvSpPr/>
          <p:nvPr/>
        </p:nvSpPr>
        <p:spPr>
          <a:xfrm>
            <a:off x="581192" y="1488516"/>
            <a:ext cx="469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https://datatracker.ietf.org/doc/html/rfc6902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12B0-13A3-4B97-9296-E626E819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37681"/>
            <a:ext cx="6353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F8F-BB8B-4975-86DF-7BCA50791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4325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C520-051D-40AA-94A7-8CE1D73F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20" y="1145406"/>
            <a:ext cx="9737189" cy="57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0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D7C5-94CC-4910-916D-6113D459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916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6FB06-F377-46E3-ACCE-68FB5B15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072"/>
            <a:ext cx="12192000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2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0802-87E3-4CB0-8251-5111A6DF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See overloads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9A83-34F9-4C42-8F3B-C053659D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16"/>
            <a:ext cx="12192000" cy="43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2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5EAA-5CF5-4D1E-9C78-7A985FF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3475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RESOURCE – Partial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475E-E003-41FA-85D0-E288742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31"/>
            <a:ext cx="11972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0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3143-B8A0-4A0E-B03F-09A0DF8B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Partial update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6017-DD6C-4086-8511-7FCEA17E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" y="1407733"/>
            <a:ext cx="11772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5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3AD3-B706-40D3-A44B-D83C7671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7194"/>
          </a:xfrm>
        </p:spPr>
        <p:txBody>
          <a:bodyPr/>
          <a:lstStyle/>
          <a:p>
            <a:r>
              <a:rPr lang="en-US" dirty="0"/>
              <a:t>Observe JSON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86658-82C5-4741-B526-6FCD5A1F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620611"/>
            <a:ext cx="12192000" cy="3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769C-5BEA-49FE-9D98-1AFB3DCF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4306"/>
          </a:xfrm>
        </p:spPr>
        <p:txBody>
          <a:bodyPr/>
          <a:lstStyle/>
          <a:p>
            <a:r>
              <a:rPr lang="en-US" dirty="0"/>
              <a:t>Observe the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DF73-939B-4DDE-85E2-5389555E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8" y="1735822"/>
            <a:ext cx="10820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A456-2753-430A-8910-578ACF02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Patch 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8F7C6-77EA-44CD-A928-DCE113A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9"/>
            <a:ext cx="10020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4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67EC-61BB-41B2-A034-E14EC694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/>
          <a:lstStyle/>
          <a:p>
            <a:r>
              <a:rPr lang="en-US" dirty="0" err="1"/>
              <a:t>Newtonsoft.JSON</a:t>
            </a:r>
            <a:r>
              <a:rPr lang="en-US" dirty="0"/>
              <a:t> vs </a:t>
            </a:r>
            <a:r>
              <a:rPr lang="en-US" dirty="0" err="1"/>
              <a:t>system.text.json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23E0-9BCC-4334-AE92-F1BF879C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007897"/>
            <a:ext cx="12096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A9E3-4321-4BF7-B71E-F8AA508F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020457"/>
            <a:ext cx="11870421" cy="817085"/>
          </a:xfrm>
        </p:spPr>
        <p:txBody>
          <a:bodyPr>
            <a:normAutofit fontScale="90000"/>
          </a:bodyPr>
          <a:lstStyle/>
          <a:p>
            <a:r>
              <a:rPr lang="en-US" dirty="0"/>
              <a:t>Keep memory footprint of application as low as possible</a:t>
            </a:r>
            <a:br>
              <a:rPr lang="en-US" dirty="0"/>
            </a:br>
            <a:r>
              <a:rPr lang="en-US" dirty="0"/>
              <a:t>and performance high</a:t>
            </a:r>
          </a:p>
        </p:txBody>
      </p:sp>
    </p:spTree>
    <p:extLst>
      <p:ext uri="{BB962C8B-B14F-4D97-AF65-F5344CB8AC3E}">
        <p14:creationId xmlns:p14="http://schemas.microsoft.com/office/powerpoint/2010/main" val="4214747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C94-5BCC-4D80-8878-8987D40D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1154"/>
            <a:ext cx="11029616" cy="421969"/>
          </a:xfrm>
        </p:spPr>
        <p:txBody>
          <a:bodyPr>
            <a:normAutofit fontScale="90000"/>
          </a:bodyPr>
          <a:lstStyle/>
          <a:p>
            <a:r>
              <a:rPr lang="en-US" dirty="0"/>
              <a:t>Poster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A68EF-E9DF-4B02-9F0C-85F48D8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910"/>
            <a:ext cx="11353800" cy="51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A5D06-8D6E-4A2B-A38D-1FD5AD3A0908}"/>
              </a:ext>
            </a:extLst>
          </p:cNvPr>
          <p:cNvSpPr txBox="1"/>
          <p:nvPr/>
        </p:nvSpPr>
        <p:spPr>
          <a:xfrm>
            <a:off x="0" y="1046213"/>
            <a:ext cx="1032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with largest sets of data, the memory and performance using streams became more apparent.</a:t>
            </a:r>
          </a:p>
        </p:txBody>
      </p:sp>
    </p:spTree>
    <p:extLst>
      <p:ext uri="{BB962C8B-B14F-4D97-AF65-F5344CB8AC3E}">
        <p14:creationId xmlns:p14="http://schemas.microsoft.com/office/powerpoint/2010/main" val="29926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D020-31FF-465B-8707-25FBBEB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429" y="3166160"/>
            <a:ext cx="11029616" cy="340021"/>
          </a:xfrm>
        </p:spPr>
        <p:txBody>
          <a:bodyPr>
            <a:normAutofit fontScale="90000"/>
          </a:bodyPr>
          <a:lstStyle/>
          <a:p>
            <a:r>
              <a:rPr lang="en-US" dirty="0"/>
              <a:t>Movie's client</a:t>
            </a:r>
          </a:p>
        </p:txBody>
      </p:sp>
    </p:spTree>
    <p:extLst>
      <p:ext uri="{BB962C8B-B14F-4D97-AF65-F5344CB8AC3E}">
        <p14:creationId xmlns:p14="http://schemas.microsoft.com/office/powerpoint/2010/main" val="2642221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D34BD-9D9A-4FF6-8BF6-2DC76BC9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20"/>
            <a:ext cx="11772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16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56B5-6BF4-4079-83D0-4D19A56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65250"/>
          </a:xfrm>
        </p:spPr>
        <p:txBody>
          <a:bodyPr/>
          <a:lstStyle/>
          <a:p>
            <a:r>
              <a:rPr lang="en-US" dirty="0"/>
              <a:t>Enabling stream service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514B5-13D3-4AC7-9E9C-74A2A66B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06"/>
            <a:ext cx="7219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9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56F3-623B-4B9F-8B17-370A66FE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346468"/>
          </a:xfrm>
        </p:spPr>
        <p:txBody>
          <a:bodyPr>
            <a:normAutofit fontScale="90000"/>
          </a:bodyPr>
          <a:lstStyle/>
          <a:p>
            <a:r>
              <a:rPr lang="en-US" dirty="0"/>
              <a:t>GET using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6EE80-603F-41FF-958E-2B09B11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34"/>
            <a:ext cx="11220450" cy="55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6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5FCC-7CE1-41B9-952C-D67E30AA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7804"/>
          </a:xfrm>
        </p:spPr>
        <p:txBody>
          <a:bodyPr/>
          <a:lstStyle/>
          <a:p>
            <a:r>
              <a:rPr lang="en-US" dirty="0"/>
              <a:t>Observe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12C2-1CB9-4EBC-B183-18E06073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73"/>
            <a:ext cx="10706100" cy="49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3B14-6F4F-43F0-9ACE-4EB3D612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4" y="282707"/>
            <a:ext cx="11703087" cy="1188720"/>
          </a:xfrm>
        </p:spPr>
        <p:txBody>
          <a:bodyPr/>
          <a:lstStyle/>
          <a:p>
            <a:r>
              <a:rPr lang="en-US" dirty="0"/>
              <a:t>Improve memory and use performance with HTTP Completion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567D-0E3C-4F2E-AB9D-BC91AE3C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" y="1296516"/>
            <a:ext cx="12192000" cy="55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8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0D09-A29B-48D5-83BC-8E1A5CCA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1358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96953-366D-4322-904E-DCB766F8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88"/>
            <a:ext cx="114395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9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7C-686A-46B6-8A1C-48527AD6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1360"/>
          </a:xfrm>
        </p:spPr>
        <p:txBody>
          <a:bodyPr/>
          <a:lstStyle/>
          <a:p>
            <a:r>
              <a:rPr lang="en-US" dirty="0"/>
              <a:t>Use extension </a:t>
            </a:r>
            <a:r>
              <a:rPr lang="en-US" dirty="0" err="1"/>
              <a:t>methhod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68897-D7E4-456F-99F8-698E2CCC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443"/>
            <a:ext cx="12192000" cy="51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50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38FDF-ADD7-4AC4-9436-B2E03E55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01"/>
            <a:ext cx="12192000" cy="4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4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F7A0E-1E45-408F-97F5-06C6EADE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1" y="1279496"/>
            <a:ext cx="92678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6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833C-66CE-4451-8A71-C0C4AA1C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1526"/>
          </a:xfrm>
        </p:spPr>
        <p:txBody>
          <a:bodyPr>
            <a:normAutofit fontScale="90000"/>
          </a:bodyPr>
          <a:lstStyle/>
          <a:p>
            <a:r>
              <a:rPr lang="en-US" dirty="0"/>
              <a:t>TEST METHOD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B2BA1-0A93-4991-82E7-9E4CC1A4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" y="1153682"/>
            <a:ext cx="93535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9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E0E8-67E4-4324-AD03-F5EA80F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189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 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65A7-DB7B-49F6-AB90-E3459BBC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394"/>
            <a:ext cx="12192000" cy="4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E07-3175-428E-BA37-CA49C81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63914"/>
          </a:xfrm>
        </p:spPr>
        <p:txBody>
          <a:bodyPr>
            <a:normAutofit fontScale="90000"/>
          </a:bodyPr>
          <a:lstStyle/>
          <a:p>
            <a:r>
              <a:rPr lang="en-US" dirty="0"/>
              <a:t>Set start without 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8CB50-259C-406F-91DC-14101B23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3" y="1296516"/>
            <a:ext cx="74199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0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7CF3-1A04-4743-B2E9-D73A9544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6527"/>
          </a:xfrm>
        </p:spPr>
        <p:txBody>
          <a:bodyPr/>
          <a:lstStyle/>
          <a:p>
            <a:r>
              <a:rPr lang="en-US" dirty="0"/>
              <a:t>AVG milliseconds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0A6CA-11E3-466C-AB88-7D3EDAEF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6" y="1470797"/>
            <a:ext cx="76104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7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 – Extension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A2113-D9E3-4F0C-ABB3-9FBC3895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1439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94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2EE-3A84-4429-AA0B-AE05F98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747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using streams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895C2-66EE-4EF9-8DF3-6FD39191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626"/>
            <a:ext cx="10477500" cy="56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1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EFE8-6E6E-4951-930D-09FCCF77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5525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post using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F73ED-2FDA-4739-AC49-E7A2ECB3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680"/>
            <a:ext cx="8976028" cy="57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D2AA-6113-4B6E-930D-09AC8364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9749"/>
          </a:xfrm>
        </p:spPr>
        <p:txBody>
          <a:bodyPr/>
          <a:lstStyle/>
          <a:p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6CB54-8396-493A-BF17-A5F8DB27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0" y="1519016"/>
            <a:ext cx="12192000" cy="38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1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F404-8C86-4358-B07D-C204DD52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2361"/>
          </a:xfrm>
        </p:spPr>
        <p:txBody>
          <a:bodyPr/>
          <a:lstStyle/>
          <a:p>
            <a:r>
              <a:rPr lang="en-US" dirty="0"/>
              <a:t>Comment out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DE6EC-3D07-4EFE-9B7D-DFC1FD17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516"/>
            <a:ext cx="9072131" cy="54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7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FAA0-F49F-4B15-85D2-C2DA790C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8472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Marvin.streamEXTENSIONS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D51FB-3CFE-4E8A-99F7-E0F91CA8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28"/>
            <a:ext cx="9524048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0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EF62-0306-43B3-B8CF-8963C1EC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85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:  POST poster without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DF5-105C-43C5-9A60-6B578162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015"/>
            <a:ext cx="12192000" cy="56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2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B069-5BF3-4280-9D26-7FB6D43A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4203"/>
          </a:xfrm>
        </p:spPr>
        <p:txBody>
          <a:bodyPr/>
          <a:lstStyle/>
          <a:p>
            <a:r>
              <a:rPr lang="en-US" dirty="0" err="1"/>
              <a:t>TESTpostposterwithoutstream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65E7-FD45-442C-A62B-6E3858C5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59"/>
            <a:ext cx="12192000" cy="52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259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{D3815659-10DF-4D09-8017-99DF34FCC464}tf33552983_win32</Template>
  <TotalTime>1508</TotalTime>
  <Words>525</Words>
  <Application>Microsoft Office PowerPoint</Application>
  <PresentationFormat>Widescreen</PresentationFormat>
  <Paragraphs>113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Franklin Gothic Book</vt:lpstr>
      <vt:lpstr>Franklin Gothic Demi</vt:lpstr>
      <vt:lpstr>Wingdings 2</vt:lpstr>
      <vt:lpstr>DividendVTI</vt:lpstr>
      <vt:lpstr>Using HTTP Client to CONSUME API’s in .Net 6</vt:lpstr>
      <vt:lpstr>MOVIE’S api</vt:lpstr>
      <vt:lpstr>Starter project</vt:lpstr>
      <vt:lpstr>SQL LITE AS DATABASE</vt:lpstr>
      <vt:lpstr>Databases are recreated</vt:lpstr>
      <vt:lpstr>Exposed models</vt:lpstr>
      <vt:lpstr>Setting up starter</vt:lpstr>
      <vt:lpstr>Movie's client</vt:lpstr>
      <vt:lpstr>Client project details</vt:lpstr>
      <vt:lpstr>CLIENT BASIC SETUP</vt:lpstr>
      <vt:lpstr>Integration service</vt:lpstr>
      <vt:lpstr>Integration service run method</vt:lpstr>
      <vt:lpstr>Crud service</vt:lpstr>
      <vt:lpstr>Generating dto classes - 1</vt:lpstr>
      <vt:lpstr>Generating dto classes - 2</vt:lpstr>
      <vt:lpstr>Generating dto classes - 3</vt:lpstr>
      <vt:lpstr>Generating dto classes - 4</vt:lpstr>
      <vt:lpstr>Generating dto classes from visual studio</vt:lpstr>
      <vt:lpstr>MOVIES OPEN API SPEC</vt:lpstr>
      <vt:lpstr>openAPI</vt:lpstr>
      <vt:lpstr>openAPI</vt:lpstr>
      <vt:lpstr>openAPI service reference</vt:lpstr>
      <vt:lpstr>openAPI service reference</vt:lpstr>
      <vt:lpstr>openAPI service reference</vt:lpstr>
      <vt:lpstr>openAPI service reference</vt:lpstr>
      <vt:lpstr>Lot of code – Good for prototypes but not for production</vt:lpstr>
      <vt:lpstr>Install Nswag studio</vt:lpstr>
      <vt:lpstr>Nswag studio – create local copy</vt:lpstr>
      <vt:lpstr>Nswag studio - 1</vt:lpstr>
      <vt:lpstr>Nswag studio – 2 – Operation, operation type</vt:lpstr>
      <vt:lpstr>Nswag studio – 3 – exclude Operation, operation type</vt:lpstr>
      <vt:lpstr>Nswag studio – 4 – generated dto models</vt:lpstr>
      <vt:lpstr>Nswag studio – 5 – set output path</vt:lpstr>
      <vt:lpstr>Nswag studio – 6 – generate files</vt:lpstr>
      <vt:lpstr>Nswag studio - 7</vt:lpstr>
      <vt:lpstr>GET MOVIES – browser default requests xml</vt:lpstr>
      <vt:lpstr>Crud operations</vt:lpstr>
      <vt:lpstr>HTTP Client – Peek definition 1</vt:lpstr>
      <vt:lpstr>HTTP Client – Peek Definition 2</vt:lpstr>
      <vt:lpstr>HTTP Client – GetAsync overloads</vt:lpstr>
      <vt:lpstr>Start up projects</vt:lpstr>
      <vt:lpstr>Basic READ CODE</vt:lpstr>
      <vt:lpstr>Overloads read</vt:lpstr>
      <vt:lpstr>Overloads read</vt:lpstr>
      <vt:lpstr>MOVIES API – Comment xml formatters</vt:lpstr>
      <vt:lpstr>GET SERVICE</vt:lpstr>
      <vt:lpstr>GET SERVICE – why NULL?</vt:lpstr>
      <vt:lpstr>Observe dto – in camel case</vt:lpstr>
      <vt:lpstr>Fix get</vt:lpstr>
      <vt:lpstr>Set xml formatter</vt:lpstr>
      <vt:lpstr>Application crashed</vt:lpstr>
      <vt:lpstr>Headers and content negotiation</vt:lpstr>
      <vt:lpstr>Manipulating request headers</vt:lpstr>
      <vt:lpstr>Request headers</vt:lpstr>
      <vt:lpstr>Supporting multiple content types</vt:lpstr>
      <vt:lpstr>Preference with relative quality parameter</vt:lpstr>
      <vt:lpstr>Check preference quality for any site</vt:lpstr>
      <vt:lpstr>PROBLEM : HTTP CLIENT IS STATIC</vt:lpstr>
      <vt:lpstr>Request headers</vt:lpstr>
      <vt:lpstr>Use httprequest message to avoid previous slide problem</vt:lpstr>
      <vt:lpstr>Set movies api</vt:lpstr>
      <vt:lpstr>Content types</vt:lpstr>
      <vt:lpstr>Demo : create a resource</vt:lpstr>
      <vt:lpstr>Demo : delete a resource</vt:lpstr>
      <vt:lpstr>Demo : update a resource</vt:lpstr>
      <vt:lpstr>Shortcuts : 1</vt:lpstr>
      <vt:lpstr>Shortcuts : 2</vt:lpstr>
      <vt:lpstr>Partial updates</vt:lpstr>
      <vt:lpstr>Json patch</vt:lpstr>
      <vt:lpstr>Install nuget package</vt:lpstr>
      <vt:lpstr>See overloads</vt:lpstr>
      <vt:lpstr>PATCH RESOURCE – Partial updates</vt:lpstr>
      <vt:lpstr>Partial update service</vt:lpstr>
      <vt:lpstr>Observe JSON patch</vt:lpstr>
      <vt:lpstr>Observe the response</vt:lpstr>
      <vt:lpstr>Patch shortcut</vt:lpstr>
      <vt:lpstr>Newtonsoft.JSON vs system.text.json</vt:lpstr>
      <vt:lpstr>Keep memory footprint of application as low as possible and performance high</vt:lpstr>
      <vt:lpstr>Poster CODE</vt:lpstr>
      <vt:lpstr>Enabling stream service - 1</vt:lpstr>
      <vt:lpstr>Enabling stream service - 2</vt:lpstr>
      <vt:lpstr>GET using stream</vt:lpstr>
      <vt:lpstr>Observe output</vt:lpstr>
      <vt:lpstr>Improve memory and use performance with HTTP Completion mode</vt:lpstr>
      <vt:lpstr>Create extension method</vt:lpstr>
      <vt:lpstr>Use extension methhod</vt:lpstr>
      <vt:lpstr>TEST METHOD - 1</vt:lpstr>
      <vt:lpstr>TEST METHOD - 2</vt:lpstr>
      <vt:lpstr>TEST METHOD - 3</vt:lpstr>
      <vt:lpstr>Set start without debugging</vt:lpstr>
      <vt:lpstr>AVG milliseconds</vt:lpstr>
      <vt:lpstr>POST using streams – Extension method</vt:lpstr>
      <vt:lpstr>POST using streams</vt:lpstr>
      <vt:lpstr>Read and post using streams</vt:lpstr>
      <vt:lpstr>Marvin.streamEXTENSIONS</vt:lpstr>
      <vt:lpstr>Comment out the code</vt:lpstr>
      <vt:lpstr>Use Marvin.streamEXTENSIONS</vt:lpstr>
      <vt:lpstr>TEST :  POST poster without stream</vt:lpstr>
      <vt:lpstr>TESTpostposterwithoutstream</vt:lpstr>
      <vt:lpstr>TESTpostposterwithstream</vt:lpstr>
      <vt:lpstr>TESTpostposterandreadwithstream</vt:lpstr>
      <vt:lpstr>Post and read with streams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Kandula, Sandeep</dc:creator>
  <cp:lastModifiedBy>Kandula, Sandeep</cp:lastModifiedBy>
  <cp:revision>186</cp:revision>
  <dcterms:created xsi:type="dcterms:W3CDTF">2022-01-30T11:35:15Z</dcterms:created>
  <dcterms:modified xsi:type="dcterms:W3CDTF">2022-02-10T10:16:33Z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